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308" r:id="rId2"/>
    <p:sldId id="328" r:id="rId3"/>
    <p:sldId id="329" r:id="rId4"/>
    <p:sldId id="323" r:id="rId5"/>
    <p:sldId id="330" r:id="rId6"/>
    <p:sldId id="331" r:id="rId7"/>
    <p:sldId id="332" r:id="rId8"/>
    <p:sldId id="333" r:id="rId9"/>
    <p:sldId id="327" r:id="rId10"/>
    <p:sldId id="322" r:id="rId11"/>
    <p:sldId id="326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C70"/>
    <a:srgbClr val="004074"/>
    <a:srgbClr val="60765C"/>
    <a:srgbClr val="FF7F00"/>
    <a:srgbClr val="002D70"/>
    <a:srgbClr val="2626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77E897-2C82-D04E-9979-3DB125392F12}" v="8" dt="2023-05-11T09:26:11.9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703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C2D8C-8D4A-48F5-9E1D-C4BE9417F52F}" type="datetimeFigureOut">
              <a:rPr lang="en-GB" smtClean="0"/>
              <a:t>14/05/2023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060C3B-91A2-4D11-8731-09CD3DE7EC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2205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82801E-DF20-7E47-996F-ACEDC73145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5656B3D-87B7-4044-B4E9-BEF4F26954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D269AA-DD7A-DE44-B0C2-4BB849D12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14/05/2023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A0A817-512A-7047-B19E-FF64FEFE2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01F349-707A-7449-9B86-FC0B3566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91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C7E55E-CB8A-2F40-874B-1666909AA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DB076C-F870-E44E-88DB-D098624DA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14/05/2023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C6D4ED-8C60-CA49-A77C-28697DCEC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7A3C97-6D0B-9949-B52F-7ABEB61EF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BB7A159-97EA-4447-A9B9-A1AAB9ACB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6284" y="248235"/>
            <a:ext cx="8274756" cy="66185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B279DD46-412B-4424-A790-00A2EDBEC80E}"/>
              </a:ext>
            </a:extLst>
          </p:cNvPr>
          <p:cNvSpPr txBox="1">
            <a:spLocks/>
          </p:cNvSpPr>
          <p:nvPr userDrawn="1"/>
        </p:nvSpPr>
        <p:spPr>
          <a:xfrm>
            <a:off x="10064125" y="-25578"/>
            <a:ext cx="2066915" cy="372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400"/>
              <a:t>Önen, </a:t>
            </a:r>
            <a:r>
              <a:rPr lang="de-AT" sz="1400" kern="120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Đokić</a:t>
            </a:r>
            <a:r>
              <a:rPr lang="de-AT" sz="1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, Prader</a:t>
            </a:r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1783095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6A3A3B-3370-8D4B-B8CA-42261867D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3435FF-B500-9C47-9D71-15BFD909B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09200D-4B11-BA4D-B233-61D2F9929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14/05/2023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6AE01D-6F3B-7740-AD5B-6D125245A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878774-BFD0-334D-A60F-5CFE6B5B7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5732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91D10E-7C32-1C4F-8737-0687919CC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244" y="426720"/>
            <a:ext cx="8274756" cy="66185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A80B13-B334-6B4E-89EE-E709EFDB9D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E00EB43-E823-4746-B1CF-DEEB810DA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607BBF0-BEC1-4F4F-BDDD-3ABF87A5F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14/05/2023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70BA8E4-C72B-7747-B17E-0716A00F9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0B3B358-4B7E-1F48-B227-B4076D79F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709C9A51-C6F6-7B18-78A1-9650688BE230}"/>
              </a:ext>
            </a:extLst>
          </p:cNvPr>
          <p:cNvSpPr txBox="1">
            <a:spLocks/>
          </p:cNvSpPr>
          <p:nvPr userDrawn="1"/>
        </p:nvSpPr>
        <p:spPr>
          <a:xfrm>
            <a:off x="10064125" y="-25578"/>
            <a:ext cx="2066915" cy="372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400"/>
              <a:t>Önen, </a:t>
            </a:r>
            <a:r>
              <a:rPr lang="de-AT" sz="1400" kern="120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Đokić</a:t>
            </a:r>
            <a:r>
              <a:rPr lang="de-AT" sz="1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, Prader</a:t>
            </a:r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1116135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A1EE1A-EDB6-E54D-A766-7DDA2BA47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F4CC4D4-DDAC-DB44-A1D7-CB559A5E42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AAE453C-ED2A-8F49-8F98-D6D0B831F7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B31980D-F0A6-0C49-83F4-122E21D5F9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A90183A-FC3C-7144-B897-6B62A07BA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14/05/2023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9506008-6DAA-A744-8DE8-7F88043EC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175B1F6-A8A5-A94C-B2B3-6E3D80FE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9867B77-7276-40E6-8EA2-EE942105578C}"/>
              </a:ext>
            </a:extLst>
          </p:cNvPr>
          <p:cNvSpPr txBox="1">
            <a:spLocks/>
          </p:cNvSpPr>
          <p:nvPr userDrawn="1"/>
        </p:nvSpPr>
        <p:spPr>
          <a:xfrm>
            <a:off x="3917244" y="426720"/>
            <a:ext cx="8274756" cy="661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/>
              <a:t>Mastertitelformat bearbeiten</a:t>
            </a:r>
            <a:endParaRPr lang="en-GB" sz="40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661657-F564-1F93-5103-3F0F11877F44}"/>
              </a:ext>
            </a:extLst>
          </p:cNvPr>
          <p:cNvSpPr txBox="1">
            <a:spLocks/>
          </p:cNvSpPr>
          <p:nvPr userDrawn="1"/>
        </p:nvSpPr>
        <p:spPr>
          <a:xfrm>
            <a:off x="10064125" y="-25578"/>
            <a:ext cx="2066915" cy="372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400"/>
              <a:t>Önen, </a:t>
            </a:r>
            <a:r>
              <a:rPr lang="de-AT" sz="1400" kern="120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Đokić</a:t>
            </a:r>
            <a:r>
              <a:rPr lang="de-AT" sz="1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, Prader</a:t>
            </a:r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2720335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tif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37A8336-B86B-744E-8BCA-26BE82B70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244" y="23636"/>
            <a:ext cx="8274756" cy="1148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06DC02-3E23-7A4E-8B65-BA8CF3902E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3748A2-E8A3-4A4F-BC5F-0E60F457A8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25/11/2021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9FBC7A-9020-CD4C-A6B9-02DF52AF45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Jakob </a:t>
            </a:r>
            <a:r>
              <a:rPr lang="en-GB" err="1"/>
              <a:t>Riccabona</a:t>
            </a:r>
            <a:r>
              <a:rPr lang="en-GB"/>
              <a:t> BSc.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910DA4-E8CF-8246-B8D1-88CBB84E12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D1B87-C755-5F4D-9BC8-9A1DB57EB132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2" descr="University of Innsbruck - Wikipedia">
            <a:extLst>
              <a:ext uri="{FF2B5EF4-FFF2-40B4-BE49-F238E27FC236}">
                <a16:creationId xmlns:a16="http://schemas.microsoft.com/office/drawing/2014/main" id="{7719B442-EDEF-4E66-8B61-6A912B5052C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2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8" t="42211" r="-210" b="29360"/>
          <a:stretch/>
        </p:blipFill>
        <p:spPr bwMode="auto">
          <a:xfrm>
            <a:off x="0" y="17578"/>
            <a:ext cx="3253134" cy="93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niversitaet-innsbruck-logo-cmyk-farbe - Olympiazentrum Tirol Innsbruck">
            <a:extLst>
              <a:ext uri="{FF2B5EF4-FFF2-40B4-BE49-F238E27FC236}">
                <a16:creationId xmlns:a16="http://schemas.microsoft.com/office/drawing/2014/main" id="{48B3FD44-9C42-ED49-93BD-1143BC2B628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35"/>
          <a:stretch/>
        </p:blipFill>
        <p:spPr bwMode="auto">
          <a:xfrm>
            <a:off x="169334" y="149466"/>
            <a:ext cx="2381956" cy="68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0184D26-3440-024A-B33A-1C85CBDB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4044" b="7674"/>
          <a:stretch/>
        </p:blipFill>
        <p:spPr>
          <a:xfrm>
            <a:off x="0" y="839105"/>
            <a:ext cx="12212700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17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ndrija.djokic@student.uibk.ac.at" TargetMode="External"/><Relationship Id="rId2" Type="http://schemas.openxmlformats.org/officeDocument/2006/relationships/hyperlink" Target="mailto:lukas.prader@student.uibk.ac.a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5F36A7-FCBF-6515-F8A4-6009ACE30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D70"/>
                </a:solidFill>
              </a:rPr>
              <a:t>Physics </a:t>
            </a:r>
            <a:r>
              <a:rPr lang="de-AT" dirty="0">
                <a:solidFill>
                  <a:srgbClr val="002D70"/>
                </a:solidFill>
              </a:rPr>
              <a:t>Laboratory </a:t>
            </a:r>
            <a:r>
              <a:rPr lang="en-US" dirty="0">
                <a:solidFill>
                  <a:srgbClr val="002D70"/>
                </a:solidFill>
              </a:rPr>
              <a:t>2 – </a:t>
            </a:r>
            <a:br>
              <a:rPr lang="en-US" dirty="0">
                <a:solidFill>
                  <a:srgbClr val="002D70"/>
                </a:solidFill>
              </a:rPr>
            </a:br>
            <a:r>
              <a:rPr lang="en-US" dirty="0">
                <a:solidFill>
                  <a:srgbClr val="002D70"/>
                </a:solidFill>
              </a:rPr>
              <a:t>Experiment 6a: Heating pump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23D7779-CBA3-3EAF-21D5-4CEFE0AB7F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18967"/>
            <a:ext cx="9144000" cy="2387599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002C70"/>
                </a:solidFill>
              </a:rPr>
              <a:t>Lukas Prader</a:t>
            </a:r>
            <a:r>
              <a:rPr lang="de-DE" baseline="30000" dirty="0">
                <a:solidFill>
                  <a:srgbClr val="002C70"/>
                </a:solidFill>
              </a:rPr>
              <a:t>1</a:t>
            </a:r>
            <a:r>
              <a:rPr lang="de-DE" dirty="0">
                <a:solidFill>
                  <a:srgbClr val="002C70"/>
                </a:solidFill>
              </a:rPr>
              <a:t>,</a:t>
            </a:r>
            <a:r>
              <a:rPr lang="de-AT" dirty="0">
                <a:solidFill>
                  <a:srgbClr val="002C70"/>
                </a:solidFill>
              </a:rPr>
              <a:t>Andrija Đokić</a:t>
            </a:r>
            <a:r>
              <a:rPr lang="de-DE" baseline="30000" dirty="0">
                <a:solidFill>
                  <a:srgbClr val="002C70"/>
                </a:solidFill>
              </a:rPr>
              <a:t>2</a:t>
            </a:r>
            <a:r>
              <a:rPr lang="de-AT" dirty="0">
                <a:solidFill>
                  <a:srgbClr val="002C70"/>
                </a:solidFill>
              </a:rPr>
              <a:t>, </a:t>
            </a:r>
            <a:r>
              <a:rPr lang="de-DE" dirty="0">
                <a:solidFill>
                  <a:srgbClr val="002C70"/>
                </a:solidFill>
              </a:rPr>
              <a:t>Kemal Önen</a:t>
            </a:r>
            <a:r>
              <a:rPr lang="de-DE" baseline="30000" dirty="0">
                <a:solidFill>
                  <a:srgbClr val="002C70"/>
                </a:solidFill>
              </a:rPr>
              <a:t>3</a:t>
            </a:r>
          </a:p>
          <a:p>
            <a:r>
              <a:rPr lang="de-DE" dirty="0" err="1">
                <a:solidFill>
                  <a:srgbClr val="002C70"/>
                </a:solidFill>
              </a:rPr>
              <a:t>Advisor</a:t>
            </a:r>
            <a:r>
              <a:rPr lang="de-DE" dirty="0">
                <a:solidFill>
                  <a:srgbClr val="002C70"/>
                </a:solidFill>
              </a:rPr>
              <a:t>: Dr. </a:t>
            </a:r>
            <a:r>
              <a:rPr lang="de-AT" dirty="0">
                <a:solidFill>
                  <a:srgbClr val="002C70"/>
                </a:solidFill>
              </a:rPr>
              <a:t>Fabio Zappa</a:t>
            </a:r>
            <a:endParaRPr lang="de-DE" dirty="0">
              <a:solidFill>
                <a:srgbClr val="002C70"/>
              </a:solidFill>
            </a:endParaRPr>
          </a:p>
          <a:p>
            <a:r>
              <a:rPr lang="de-AT" dirty="0">
                <a:solidFill>
                  <a:srgbClr val="002C70"/>
                </a:solidFill>
              </a:rPr>
              <a:t>Date </a:t>
            </a:r>
            <a:r>
              <a:rPr lang="de-AT" dirty="0" err="1">
                <a:solidFill>
                  <a:srgbClr val="002C70"/>
                </a:solidFill>
              </a:rPr>
              <a:t>of</a:t>
            </a:r>
            <a:r>
              <a:rPr lang="de-AT" dirty="0">
                <a:solidFill>
                  <a:srgbClr val="002C70"/>
                </a:solidFill>
              </a:rPr>
              <a:t> experimental </a:t>
            </a:r>
            <a:r>
              <a:rPr lang="de-AT" dirty="0" err="1">
                <a:solidFill>
                  <a:srgbClr val="002C70"/>
                </a:solidFill>
              </a:rPr>
              <a:t>execution</a:t>
            </a:r>
            <a:r>
              <a:rPr lang="de-AT" dirty="0">
                <a:solidFill>
                  <a:srgbClr val="002C70"/>
                </a:solidFill>
              </a:rPr>
              <a:t>: 04.05.2023</a:t>
            </a:r>
          </a:p>
          <a:p>
            <a:r>
              <a:rPr lang="de-AT" dirty="0">
                <a:effectLst/>
              </a:rPr>
              <a:t>Date </a:t>
            </a:r>
            <a:r>
              <a:rPr lang="de-AT" dirty="0" err="1">
                <a:effectLst/>
              </a:rPr>
              <a:t>of</a:t>
            </a:r>
            <a:r>
              <a:rPr lang="de-AT" dirty="0">
                <a:effectLst/>
              </a:rPr>
              <a:t> </a:t>
            </a:r>
            <a:r>
              <a:rPr lang="de-AT" dirty="0" err="1">
                <a:effectLst/>
              </a:rPr>
              <a:t>presentation</a:t>
            </a:r>
            <a:r>
              <a:rPr lang="de-AT" dirty="0">
                <a:solidFill>
                  <a:srgbClr val="002C70"/>
                </a:solidFill>
              </a:rPr>
              <a:t>: xx.05.2023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56BE9F5-58A0-5545-F557-0A8F2212C7A3}"/>
              </a:ext>
            </a:extLst>
          </p:cNvPr>
          <p:cNvSpPr txBox="1"/>
          <p:nvPr/>
        </p:nvSpPr>
        <p:spPr>
          <a:xfrm>
            <a:off x="105103" y="6169572"/>
            <a:ext cx="253299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aseline="30000"/>
              <a:t>1 </a:t>
            </a:r>
            <a:r>
              <a:rPr lang="de-DE" sz="1100">
                <a:hlinkClick r:id="rId2"/>
              </a:rPr>
              <a:t>lukas.prader@student.uibk.ac.at</a:t>
            </a:r>
            <a:r>
              <a:rPr lang="de-DE" sz="1100"/>
              <a:t> </a:t>
            </a:r>
          </a:p>
          <a:p>
            <a:r>
              <a:rPr lang="de-DE" sz="1100" baseline="30000"/>
              <a:t>2 </a:t>
            </a:r>
            <a:r>
              <a:rPr lang="de-DE" sz="1100">
                <a:hlinkClick r:id="rId3"/>
              </a:rPr>
              <a:t>andrija.djokic@student.uibk.ac.at</a:t>
            </a:r>
            <a:r>
              <a:rPr lang="de-DE" sz="1100"/>
              <a:t> </a:t>
            </a:r>
          </a:p>
          <a:p>
            <a:r>
              <a:rPr lang="de-DE" sz="1100" baseline="30000"/>
              <a:t>3 </a:t>
            </a:r>
            <a:r>
              <a:rPr lang="de-DE" sz="1100">
                <a:hlinkClick r:id="rId2"/>
              </a:rPr>
              <a:t>kemal.oenen@student.uibk.ac.at</a:t>
            </a:r>
            <a:r>
              <a:rPr lang="de-DE" sz="11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7906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7B52B-F396-90F6-80CE-D8B79221F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de-DE" dirty="0"/>
              <a:t>Experimental </a:t>
            </a:r>
            <a:r>
              <a:rPr lang="de-DE" dirty="0" err="1"/>
              <a:t>setup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7986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7B52B-F396-90F6-80CE-D8B79221F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de-AT" dirty="0" err="1"/>
              <a:t>Results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8278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2D9B81-B9A4-7216-F594-7F39634B5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86157" cy="4547040"/>
          </a:xfrm>
        </p:spPr>
        <p:txBody>
          <a:bodyPr/>
          <a:lstStyle/>
          <a:p>
            <a:r>
              <a:rPr lang="en-US" dirty="0"/>
              <a:t>Everyday</a:t>
            </a:r>
            <a:r>
              <a:rPr lang="de-DE" dirty="0"/>
              <a:t> </a:t>
            </a:r>
            <a:r>
              <a:rPr lang="en-US" dirty="0"/>
              <a:t>use</a:t>
            </a:r>
            <a:r>
              <a:rPr lang="de-DE" dirty="0"/>
              <a:t>: </a:t>
            </a:r>
            <a:r>
              <a:rPr lang="en-US" dirty="0"/>
              <a:t>Fridge</a:t>
            </a:r>
            <a:r>
              <a:rPr lang="de-DE" dirty="0"/>
              <a:t>, Air </a:t>
            </a:r>
            <a:r>
              <a:rPr lang="en-US" dirty="0"/>
              <a:t>conditioner, heat pump for heating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717947-906B-2334-C84A-58D4972B1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endParaRPr lang="en-US" dirty="0"/>
          </a:p>
        </p:txBody>
      </p:sp>
      <p:pic>
        <p:nvPicPr>
          <p:cNvPr id="5" name="Picture 4" descr="A picture containing outdoor, appliance, home appliance, sky&#10;&#10;Description automatically generated">
            <a:extLst>
              <a:ext uri="{FF2B5EF4-FFF2-40B4-BE49-F238E27FC236}">
                <a16:creationId xmlns:a16="http://schemas.microsoft.com/office/drawing/2014/main" id="{C0D54C6B-FB9D-9933-AD3A-AC03C79C3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027" y="1434904"/>
            <a:ext cx="5406013" cy="37842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9683AC-11A4-139D-E4D3-B09AC473BEB5}"/>
              </a:ext>
            </a:extLst>
          </p:cNvPr>
          <p:cNvSpPr txBox="1"/>
          <p:nvPr/>
        </p:nvSpPr>
        <p:spPr>
          <a:xfrm>
            <a:off x="6724356" y="5256744"/>
            <a:ext cx="54060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i="1" dirty="0">
                <a:solidFill>
                  <a:schemeClr val="bg2">
                    <a:lumMod val="75000"/>
                  </a:schemeClr>
                </a:solidFill>
              </a:rPr>
              <a:t>Source: https://www.snuggenergy.com/blog/heat-pumps-the-snugg-energy-2023-guide</a:t>
            </a:r>
            <a:endParaRPr lang="en-US" sz="2000" i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785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2D9B81-B9A4-7216-F594-7F39634B5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86157" cy="4547040"/>
          </a:xfrm>
        </p:spPr>
        <p:txBody>
          <a:bodyPr/>
          <a:lstStyle/>
          <a:p>
            <a:r>
              <a:rPr lang="en-US" dirty="0"/>
              <a:t>Everyday</a:t>
            </a:r>
            <a:r>
              <a:rPr lang="de-DE" dirty="0"/>
              <a:t> </a:t>
            </a:r>
            <a:r>
              <a:rPr lang="en-US" dirty="0"/>
              <a:t>use</a:t>
            </a:r>
            <a:r>
              <a:rPr lang="de-DE" dirty="0"/>
              <a:t>: </a:t>
            </a:r>
            <a:r>
              <a:rPr lang="en-US" dirty="0"/>
              <a:t>Fridge</a:t>
            </a:r>
            <a:r>
              <a:rPr lang="de-DE" dirty="0"/>
              <a:t>, Air </a:t>
            </a:r>
            <a:r>
              <a:rPr lang="en-US" dirty="0"/>
              <a:t>conditioner, heat pump for heating</a:t>
            </a:r>
          </a:p>
          <a:p>
            <a:r>
              <a:rPr lang="en-US" dirty="0"/>
              <a:t>Very efficient, they practically “steal” the heat of the other medium</a:t>
            </a:r>
          </a:p>
          <a:p>
            <a:r>
              <a:rPr lang="en-US" dirty="0"/>
              <a:t>Therefore high efficiency quotient</a:t>
            </a:r>
          </a:p>
          <a:p>
            <a:pPr lvl="1"/>
            <a:r>
              <a:rPr lang="en-US" dirty="0"/>
              <a:t>Relationship between used and output energies</a:t>
            </a:r>
          </a:p>
          <a:p>
            <a:pPr lvl="1"/>
            <a:r>
              <a:rPr lang="en-US" dirty="0"/>
              <a:t>Normally around 4, at best around 6</a:t>
            </a:r>
          </a:p>
          <a:p>
            <a:pPr lvl="1"/>
            <a:r>
              <a:rPr lang="en-US" dirty="0"/>
              <a:t>Means with 1kW electricity we get 4kW heat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717947-906B-2334-C84A-58D4972B1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9683AC-11A4-139D-E4D3-B09AC473BEB5}"/>
              </a:ext>
            </a:extLst>
          </p:cNvPr>
          <p:cNvSpPr txBox="1"/>
          <p:nvPr/>
        </p:nvSpPr>
        <p:spPr>
          <a:xfrm>
            <a:off x="6724356" y="5256744"/>
            <a:ext cx="54060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i="1" dirty="0">
                <a:solidFill>
                  <a:schemeClr val="bg2">
                    <a:lumMod val="75000"/>
                  </a:schemeClr>
                </a:solidFill>
              </a:rPr>
              <a:t>Source: https://www.rateitgreen.com/green-building-articles/heat-pumps-energy-efficient-and-cost-effective-heating-cooling-solutions/133</a:t>
            </a:r>
            <a:endParaRPr lang="en-US" sz="2000" i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 descr="A picture containing text, screenshot, brand, design&#10;&#10;Description automatically generated">
            <a:extLst>
              <a:ext uri="{FF2B5EF4-FFF2-40B4-BE49-F238E27FC236}">
                <a16:creationId xmlns:a16="http://schemas.microsoft.com/office/drawing/2014/main" id="{42A28F8C-4EDD-9568-D749-18B5BB21E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355" y="1825625"/>
            <a:ext cx="5406013" cy="323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09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EE498BE-5656-D6B2-1EFB-EC2CE5248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389165" cy="4351338"/>
          </a:xfrm>
        </p:spPr>
        <p:txBody>
          <a:bodyPr/>
          <a:lstStyle/>
          <a:p>
            <a:r>
              <a:rPr lang="de-DE" dirty="0"/>
              <a:t>4</a:t>
            </a:r>
            <a:r>
              <a:rPr lang="en-US" dirty="0"/>
              <a:t> most important laws of thermodynamics</a:t>
            </a:r>
          </a:p>
          <a:p>
            <a:pPr lvl="1"/>
            <a:r>
              <a:rPr lang="en-US" dirty="0"/>
              <a:t>0. Law: Concept of temperature</a:t>
            </a:r>
          </a:p>
          <a:p>
            <a:pPr lvl="1"/>
            <a:r>
              <a:rPr lang="en-US" dirty="0"/>
              <a:t>1. Law: Inner energy in connection with work/warmth</a:t>
            </a:r>
          </a:p>
          <a:p>
            <a:pPr lvl="1"/>
            <a:r>
              <a:rPr lang="en-US" dirty="0"/>
              <a:t>2. Law: Natural warmth transport from objects with higher temperatures to those with smaller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→ concept of entropy</a:t>
            </a:r>
            <a:endParaRPr lang="en-US" dirty="0"/>
          </a:p>
          <a:p>
            <a:pPr lvl="1"/>
            <a:r>
              <a:rPr lang="en-US" dirty="0"/>
              <a:t>3. Law: Absolute zero temperature is outside reach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899BF8B-A6BE-DFF7-3981-C20F252D2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Theoretical</a:t>
            </a:r>
            <a:r>
              <a:rPr lang="de-DE" dirty="0"/>
              <a:t> </a:t>
            </a:r>
            <a:r>
              <a:rPr lang="de-DE" dirty="0" err="1"/>
              <a:t>background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3858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612EF9-4773-D41C-D858-A7E7C2DD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</a:t>
            </a:r>
            <a:r>
              <a:rPr lang="en-US" dirty="0" err="1"/>
              <a:t>oncept</a:t>
            </a:r>
            <a:r>
              <a:rPr lang="en-US" dirty="0"/>
              <a:t> of entropy S</a:t>
            </a:r>
          </a:p>
          <a:p>
            <a:pPr lvl="1"/>
            <a:r>
              <a:rPr lang="en-US" dirty="0"/>
              <a:t>Logarithmical mass of the statistical weight for most probable </a:t>
            </a:r>
            <a:r>
              <a:rPr lang="en-US" dirty="0" err="1"/>
              <a:t>macrostate</a:t>
            </a:r>
            <a:r>
              <a:rPr lang="en-US" dirty="0"/>
              <a:t> of the system</a:t>
            </a:r>
          </a:p>
          <a:p>
            <a:pPr lvl="1"/>
            <a:r>
              <a:rPr lang="en-US" dirty="0"/>
              <a:t>Dependent of volume and inner energy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↔ definitions of all thermodynamical sizes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Stays same for reversible processes, increases for irreversible ones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Concept of enthalpy H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Easier to follow and manipulate with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Contains information of relevant inner energy and energy needed for a certain volume under a given pressure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Chemical reactions, Phase transitions: ∆H is absorbed/emitted energy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9D84E6-8C6F-6BC0-6954-D68C93827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Theory – </a:t>
            </a:r>
            <a:r>
              <a:rPr lang="de-DE" dirty="0" err="1"/>
              <a:t>Entropy</a:t>
            </a:r>
            <a:r>
              <a:rPr lang="de-DE" dirty="0"/>
              <a:t> and </a:t>
            </a:r>
            <a:r>
              <a:rPr lang="de-DE" dirty="0" err="1"/>
              <a:t>Enthalpy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093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038F98-E1A5-B22C-5870-C389BE3D0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15818" cy="4351338"/>
          </a:xfrm>
        </p:spPr>
        <p:txBody>
          <a:bodyPr/>
          <a:lstStyle/>
          <a:p>
            <a:r>
              <a:rPr lang="en-US" dirty="0"/>
              <a:t>Nowadays</a:t>
            </a:r>
            <a:r>
              <a:rPr lang="de-DE" dirty="0"/>
              <a:t> </a:t>
            </a:r>
            <a:r>
              <a:rPr lang="en-US" dirty="0"/>
              <a:t>nearly all heat pumps use transition between gas and fluid</a:t>
            </a:r>
          </a:p>
          <a:p>
            <a:r>
              <a:rPr lang="en-US" dirty="0"/>
              <a:t>Why?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en-US" dirty="0"/>
              <a:t>Great energy in phase transitions</a:t>
            </a:r>
          </a:p>
          <a:p>
            <a:pPr lvl="1"/>
            <a:r>
              <a:rPr lang="en-US" dirty="0"/>
              <a:t>Example: Water with c=2260kJ/kg, Freon R134a: c=200kJ/kg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B34A78-4326-2940-85E3-684807579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Theory – Phase </a:t>
            </a:r>
            <a:r>
              <a:rPr lang="de-DE" dirty="0" err="1"/>
              <a:t>transitions</a:t>
            </a:r>
            <a:endParaRPr lang="en-US" dirty="0"/>
          </a:p>
        </p:txBody>
      </p:sp>
      <p:pic>
        <p:nvPicPr>
          <p:cNvPr id="1026" name="Picture 2" descr="Heat Pumps">
            <a:extLst>
              <a:ext uri="{FF2B5EF4-FFF2-40B4-BE49-F238E27FC236}">
                <a16:creationId xmlns:a16="http://schemas.microsoft.com/office/drawing/2014/main" id="{BD30D4B9-3992-42BA-D74C-3CB9FC7F0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018" y="1261671"/>
            <a:ext cx="4699782" cy="544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A15E8B-231C-7180-2285-2A3AAAA27872}"/>
              </a:ext>
            </a:extLst>
          </p:cNvPr>
          <p:cNvSpPr txBox="1"/>
          <p:nvPr/>
        </p:nvSpPr>
        <p:spPr>
          <a:xfrm>
            <a:off x="1043102" y="5901879"/>
            <a:ext cx="54060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i="1" dirty="0">
                <a:solidFill>
                  <a:schemeClr val="bg2">
                    <a:lumMod val="75000"/>
                  </a:schemeClr>
                </a:solidFill>
              </a:rPr>
              <a:t>Image source: https://www.iea.org/reports/the-future-of-heat-pumps/how-a-heat-pump-works</a:t>
            </a:r>
            <a:endParaRPr lang="en-US" sz="2000" i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399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266737-0146-0449-70FE-957A11409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" y="4380339"/>
            <a:ext cx="10515600" cy="4351338"/>
          </a:xfrm>
        </p:spPr>
        <p:txBody>
          <a:bodyPr/>
          <a:lstStyle/>
          <a:p>
            <a:r>
              <a:rPr lang="en-US" dirty="0"/>
              <a:t>Isentropic compression </a:t>
            </a:r>
            <a:r>
              <a:rPr lang="de-DE" dirty="0"/>
              <a:t>(1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→2</a:t>
            </a:r>
            <a:r>
              <a:rPr lang="de-DE" dirty="0"/>
              <a:t>): </a:t>
            </a:r>
            <a:r>
              <a:rPr lang="en-US" dirty="0"/>
              <a:t>Freon heats up to T of warm reservoir</a:t>
            </a:r>
            <a:endParaRPr lang="de-DE" dirty="0"/>
          </a:p>
          <a:p>
            <a:r>
              <a:rPr lang="en-US" dirty="0" err="1"/>
              <a:t>Isothermic</a:t>
            </a:r>
            <a:r>
              <a:rPr lang="en-US" dirty="0"/>
              <a:t> warmth emission (2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→3</a:t>
            </a:r>
            <a:r>
              <a:rPr lang="en-US" dirty="0"/>
              <a:t>): degradation of Entropy of Freon</a:t>
            </a:r>
          </a:p>
          <a:p>
            <a:r>
              <a:rPr lang="en-US" dirty="0"/>
              <a:t>Isentropic expansion (3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→4</a:t>
            </a:r>
            <a:r>
              <a:rPr lang="en-US" dirty="0"/>
              <a:t>): Freon cools down to T of cold reservoir</a:t>
            </a:r>
          </a:p>
          <a:p>
            <a:r>
              <a:rPr lang="en-US" dirty="0" err="1"/>
              <a:t>Isothermic</a:t>
            </a:r>
            <a:r>
              <a:rPr lang="en-US" dirty="0"/>
              <a:t> warmth absorption (4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→1</a:t>
            </a:r>
            <a:r>
              <a:rPr lang="en-US" dirty="0"/>
              <a:t>): increase of Entropy of Freon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F8ADA4-5E97-CA55-E2F4-C6FC6B4AA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Theory – Carnot </a:t>
            </a:r>
            <a:r>
              <a:rPr lang="en-US" dirty="0"/>
              <a:t>process</a:t>
            </a:r>
          </a:p>
        </p:txBody>
      </p:sp>
      <p:pic>
        <p:nvPicPr>
          <p:cNvPr id="5" name="Picture 4" descr="A picture containing diagram, line, plot, parallel&#10;&#10;Description automatically generated">
            <a:extLst>
              <a:ext uri="{FF2B5EF4-FFF2-40B4-BE49-F238E27FC236}">
                <a16:creationId xmlns:a16="http://schemas.microsoft.com/office/drawing/2014/main" id="{8798FA33-0D9C-9950-F887-D4894D650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0086"/>
            <a:ext cx="10515599" cy="34702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FA3EA7-4D23-7818-C490-21A795EFD9A7}"/>
              </a:ext>
            </a:extLst>
          </p:cNvPr>
          <p:cNvSpPr txBox="1"/>
          <p:nvPr/>
        </p:nvSpPr>
        <p:spPr>
          <a:xfrm>
            <a:off x="10100017" y="1983492"/>
            <a:ext cx="22373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i="1" dirty="0">
                <a:solidFill>
                  <a:schemeClr val="bg2">
                    <a:lumMod val="75000"/>
                  </a:schemeClr>
                </a:solidFill>
              </a:rPr>
              <a:t>Image source: Skriptum GP2-V06a_Waermepumpe</a:t>
            </a:r>
            <a:endParaRPr lang="en-US" sz="2000" i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738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04E90-7080-40F1-A699-32208B11BB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E</a:t>
                </a:r>
                <a:r>
                  <a:rPr lang="en-US" dirty="0" err="1"/>
                  <a:t>ntropy</a:t>
                </a:r>
                <a:r>
                  <a:rPr lang="en-US" dirty="0"/>
                  <a:t> differences of (2</a:t>
                </a:r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→3</a:t>
                </a:r>
                <a:r>
                  <a:rPr lang="en-US" dirty="0"/>
                  <a:t>) and (4</a:t>
                </a:r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→1</a:t>
                </a:r>
                <a:r>
                  <a:rPr lang="en-US" dirty="0"/>
                  <a:t>) are identical</a:t>
                </a:r>
              </a:p>
              <a:p>
                <a:pPr lvl="1"/>
                <a:r>
                  <a:rPr lang="en-US" dirty="0"/>
                  <a:t>Therefore: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r-Latn-R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sr-Latn-RS" b="0" i="1" smtClean="0">
                            <a:latin typeface="Cambria Math" panose="02040503050406030204" pitchFamily="18" charset="0"/>
                          </a:rPr>
                          <m:t>𝑄h</m:t>
                        </m:r>
                        <m:r>
                          <a:rPr lang="sr-Latn-R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sr-Latn-R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sr-Latn-RS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sr-Latn-RS" b="0" i="1" baseline="-2500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sr-Latn-R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sr-Latn-RS" dirty="0"/>
                  <a:t>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r-Latn-R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sr-Latn-R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sr-Latn-RS" i="1" baseline="-2500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sr-Latn-RS" i="1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sr-Latn-R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sr-Latn-R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sr-Latn-RS" i="1" baseline="-2500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sr-Latn-RS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sr-Latn-RS" dirty="0"/>
              </a:p>
              <a:p>
                <a:pPr lvl="1"/>
                <a:r>
                  <a:rPr lang="sr-Latn-RS" dirty="0"/>
                  <a:t>Togetger with 1. law</a:t>
                </a:r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→</a:t>
                </a:r>
                <a:r>
                  <a:rPr lang="en-US" dirty="0"/>
                  <a:t> </a:t>
                </a:r>
                <a:r>
                  <a:rPr lang="sr-Latn-RS" dirty="0"/>
                  <a:t>constant energy of the system: </a:t>
                </a:r>
                <a:r>
                  <a:rPr lang="sr-Latn-RS" dirty="0">
                    <a:latin typeface="Calibri" panose="020F0502020204030204" pitchFamily="34" charset="0"/>
                    <a:cs typeface="Calibri" panose="020F0502020204030204" pitchFamily="34" charset="0"/>
                  </a:rPr>
                  <a:t>∆U=</a:t>
                </a:r>
                <a:r>
                  <a:rPr lang="sr-Latn-RS" dirty="0"/>
                  <a:t>Q</a:t>
                </a:r>
                <a:r>
                  <a:rPr lang="sr-Latn-RS" baseline="-25000" dirty="0"/>
                  <a:t>k</a:t>
                </a:r>
                <a:r>
                  <a:rPr lang="sr-Latn-RS" dirty="0"/>
                  <a:t>+</a:t>
                </a:r>
                <a:r>
                  <a:rPr lang="sr-Latn-RS" i="1" dirty="0"/>
                  <a:t>Q</a:t>
                </a:r>
                <a:r>
                  <a:rPr lang="sr-Latn-RS" i="1" baseline="-25000" dirty="0"/>
                  <a:t>h</a:t>
                </a:r>
                <a:r>
                  <a:rPr lang="sr-Latn-RS" dirty="0"/>
                  <a:t>+</a:t>
                </a:r>
                <a:r>
                  <a:rPr lang="sr-Latn-RS" i="1" dirty="0"/>
                  <a:t>W</a:t>
                </a:r>
                <a:r>
                  <a:rPr lang="sr-Latn-RS" dirty="0"/>
                  <a:t>=0</a:t>
                </a:r>
              </a:p>
              <a:p>
                <a:r>
                  <a:rPr lang="sr-Latn-RS" dirty="0"/>
                  <a:t>Thus we get a coefficient of performance (COP)</a:t>
                </a:r>
              </a:p>
              <a:p>
                <a:pPr lvl="1"/>
                <a:r>
                  <a:rPr lang="sr-Latn-RS">
                    <a:latin typeface="Calibri" panose="020F0502020204030204" pitchFamily="34" charset="0"/>
                    <a:cs typeface="Calibri" panose="020F0502020204030204" pitchFamily="34" charset="0"/>
                  </a:rPr>
                  <a:t>є</a:t>
                </a:r>
                <a:r>
                  <a:rPr lang="sr-Latn-RS" baseline="-25000">
                    <a:latin typeface="Calibri" panose="020F0502020204030204" pitchFamily="34" charset="0"/>
                    <a:cs typeface="Calibri" panose="020F0502020204030204" pitchFamily="34" charset="0"/>
                  </a:rPr>
                  <a:t>c</a:t>
                </a:r>
                <a:r>
                  <a:rPr lang="sr-Latn-RS">
                    <a:latin typeface="Calibri" panose="020F0502020204030204" pitchFamily="34" charset="0"/>
                    <a:cs typeface="Calibri" panose="020F0502020204030204" pitchFamily="34" charset="0"/>
                  </a:rPr>
                  <a:t>=</a:t>
                </a:r>
                <a:endParaRPr lang="sr-Latn-RS" baseline="-25000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04E90-7080-40F1-A699-32208B11BB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300E235-06D9-6A6B-CE28-387BCCCDE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Theory – Carnot </a:t>
            </a:r>
            <a:r>
              <a:rPr lang="en-US" dirty="0"/>
              <a:t>process cont.</a:t>
            </a:r>
          </a:p>
        </p:txBody>
      </p:sp>
    </p:spTree>
    <p:extLst>
      <p:ext uri="{BB962C8B-B14F-4D97-AF65-F5344CB8AC3E}">
        <p14:creationId xmlns:p14="http://schemas.microsoft.com/office/powerpoint/2010/main" val="4010822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899BF8B-A6BE-DFF7-3981-C20F252D2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Motivation 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614017F-EFB9-12FF-E65E-AD78E19390E2}"/>
              </a:ext>
            </a:extLst>
          </p:cNvPr>
          <p:cNvSpPr txBox="1"/>
          <p:nvPr/>
        </p:nvSpPr>
        <p:spPr>
          <a:xfrm>
            <a:off x="4943824" y="3869981"/>
            <a:ext cx="20424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b="1" dirty="0">
                <a:solidFill>
                  <a:srgbClr val="002D70"/>
                </a:solidFill>
              </a:rPr>
              <a:t>Goals: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ADE22AB-5547-BB49-FD69-0BFC2B55436F}"/>
              </a:ext>
            </a:extLst>
          </p:cNvPr>
          <p:cNvSpPr txBox="1"/>
          <p:nvPr/>
        </p:nvSpPr>
        <p:spPr>
          <a:xfrm>
            <a:off x="2476960" y="4298897"/>
            <a:ext cx="7934004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de-DE" sz="2400" dirty="0">
              <a:solidFill>
                <a:srgbClr val="002C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559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502</Words>
  <Application>Microsoft Office PowerPoint</Application>
  <PresentationFormat>Widescreen</PresentationFormat>
  <Paragraphs>55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Office</vt:lpstr>
      <vt:lpstr>Physics Laboratory 2 –  Experiment 6a: Heating pump</vt:lpstr>
      <vt:lpstr>Overview</vt:lpstr>
      <vt:lpstr>Overview</vt:lpstr>
      <vt:lpstr>Theoretical background</vt:lpstr>
      <vt:lpstr>Theory – Entropy and Enthalpy</vt:lpstr>
      <vt:lpstr>Theory – Phase transitions</vt:lpstr>
      <vt:lpstr>Theory – Carnot process</vt:lpstr>
      <vt:lpstr>Theory – Carnot process cont.</vt:lpstr>
      <vt:lpstr>Motivation </vt:lpstr>
      <vt:lpstr>Experimental setup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Riccabona Jakob</dc:creator>
  <cp:lastModifiedBy>Andrija Djokic</cp:lastModifiedBy>
  <cp:revision>6</cp:revision>
  <dcterms:created xsi:type="dcterms:W3CDTF">2021-11-20T13:03:09Z</dcterms:created>
  <dcterms:modified xsi:type="dcterms:W3CDTF">2023-05-14T09:37:29Z</dcterms:modified>
</cp:coreProperties>
</file>